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3" r:id="rId2"/>
    <p:sldId id="285" r:id="rId3"/>
    <p:sldId id="275" r:id="rId4"/>
    <p:sldId id="278" r:id="rId5"/>
    <p:sldId id="279" r:id="rId6"/>
    <p:sldId id="280" r:id="rId7"/>
    <p:sldId id="277" r:id="rId8"/>
    <p:sldId id="263" r:id="rId9"/>
    <p:sldId id="262" r:id="rId10"/>
    <p:sldId id="264" r:id="rId11"/>
    <p:sldId id="271" r:id="rId12"/>
    <p:sldId id="268" r:id="rId13"/>
    <p:sldId id="267" r:id="rId14"/>
    <p:sldId id="269" r:id="rId15"/>
    <p:sldId id="274" r:id="rId16"/>
    <p:sldId id="272" r:id="rId17"/>
    <p:sldId id="273" r:id="rId18"/>
    <p:sldId id="266" r:id="rId19"/>
    <p:sldId id="276" r:id="rId20"/>
    <p:sldId id="282" r:id="rId21"/>
    <p:sldId id="281" r:id="rId22"/>
    <p:sldId id="287" r:id="rId23"/>
    <p:sldId id="286" r:id="rId24"/>
    <p:sldId id="288" r:id="rId25"/>
    <p:sldId id="284" r:id="rId26"/>
    <p:sldId id="270" r:id="rId27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5" d="100"/>
          <a:sy n="85" d="100"/>
        </p:scale>
        <p:origin x="7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2AF18FE-F398-4304-9EF9-6EFB89A8CA78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2B650B3-A582-47DC-B295-5C5E634F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7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A5AA-CE33-4281-A17B-B5FF15E8D327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Hesam Mohammad-Hosseini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F36A-CCA1-4114-B4E2-1CF1C8330519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        MTN Irancell        #Irancell #ICDC2023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9CC12-1EDD-4BF7-906E-B78600A82613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        MTN Irancell        #Irancell #ICDC2023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rancell" panose="02000504000000020004" pitchFamily="2" charset="-78"/>
                <a:ea typeface="Irancell" panose="02000504000000020004" pitchFamily="2" charset="-78"/>
                <a:cs typeface="Irancell" panose="02000504000000020004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rancell" panose="02000504000000020004" pitchFamily="2" charset="-78"/>
                <a:ea typeface="Irancell" panose="02000504000000020004" pitchFamily="2" charset="-78"/>
                <a:cs typeface="Irancell" panose="02000504000000020004" pitchFamily="2" charset="-78"/>
              </a:defRPr>
            </a:lvl1pPr>
            <a:lvl2pPr>
              <a:defRPr>
                <a:latin typeface="Irancell" panose="02000504000000020004" pitchFamily="2" charset="-78"/>
                <a:ea typeface="Irancell" panose="02000504000000020004" pitchFamily="2" charset="-78"/>
                <a:cs typeface="Irancell" panose="02000504000000020004" pitchFamily="2" charset="-78"/>
              </a:defRPr>
            </a:lvl2pPr>
            <a:lvl3pPr>
              <a:defRPr>
                <a:latin typeface="Irancell" panose="02000504000000020004" pitchFamily="2" charset="-78"/>
                <a:ea typeface="Irancell" panose="02000504000000020004" pitchFamily="2" charset="-78"/>
                <a:cs typeface="Irancell" panose="02000504000000020004" pitchFamily="2" charset="-78"/>
              </a:defRPr>
            </a:lvl3pPr>
            <a:lvl4pPr>
              <a:defRPr>
                <a:latin typeface="Irancell" panose="02000504000000020004" pitchFamily="2" charset="-78"/>
                <a:ea typeface="Irancell" panose="02000504000000020004" pitchFamily="2" charset="-78"/>
                <a:cs typeface="Irancell" panose="02000504000000020004" pitchFamily="2" charset="-78"/>
              </a:defRPr>
            </a:lvl4pPr>
            <a:lvl5pPr>
              <a:defRPr>
                <a:latin typeface="Irancell" panose="02000504000000020004" pitchFamily="2" charset="-78"/>
                <a:ea typeface="Irancell" panose="02000504000000020004" pitchFamily="2" charset="-78"/>
                <a:cs typeface="Irancell" panose="02000504000000020004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F9A0F-FDEA-42DD-8AF0-7C2CAB4BC2A4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4956" y="6504403"/>
            <a:ext cx="6008914" cy="3651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Hesam Mohammad-Hosseini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B700C-1B27-425A-838B-211FB6DEC10E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        MTN Irancell        #Irancell #ICDC2023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6193-C546-4F8A-8F8F-97A6C0577E6A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        MTN Irancell        #Irancell #ICDC2023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FF42-FDEA-4F60-849D-EC33FD4E7C2D}" type="datetime1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Hesam Mohammad-Hosseini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C7F2-99C7-4BAD-BAC7-311A3677CC89}" type="datetime1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Hesam Mohammad-Hosseini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09EFD-05BF-41AC-B057-B336CCF386D5}" type="datetime1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        MTN Irancell        #Irancell #ICDC2023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CE4C4-6246-4684-9502-F45126D77AEA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        MTN Irancell        #Irancell #ICDC2023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20941-5BE0-42CA-B0E3-388028F89369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        MTN Irancell        #Irancell #ICDC2023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66AB-2D5C-40C7-9914-29FD9CFC92AA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Hesam Mohammad-Hosseini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jupih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-learn.ir/pyp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jorisvandenbossche/talks/blob/master/2017_INRIA_pandas/img/JakeVdP-ecosystem5.sv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Chandigarh_uni/status/1729537383836667953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-burst/data-engineering-roadmap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admap.sh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yanswanstrom.com/2016/11/28/data-scientists-data-engineers-software-engineers-the-difference-according-to-linkedi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ureka.co/blog/data-analyst-vs-data-engineer-vs-data-scientis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ureka.co/blog/data-analyst-vs-data-engineer-vs-data-scientis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eforum.org/publications/the-future-of-jobs-report-2025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azureml-ops-accelerator/1-MLOpsFoundation/2-SkillsRolesAndResponsibilities/1-AdoptingDSProces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4E13-CBC1-46E7-8663-4B052C355D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analyst vs Data Engineer </a:t>
            </a:r>
            <a:br>
              <a:rPr lang="en-US" dirty="0"/>
            </a:br>
            <a:r>
              <a:rPr lang="en-US" dirty="0"/>
              <a:t>Roadmap and more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2BBBA-7887-40E1-91C3-EAABC9A7E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Hessam</a:t>
            </a:r>
            <a:r>
              <a:rPr lang="en-US" dirty="0"/>
              <a:t> Mohammad Hosseini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0EA8A98-48DB-4215-B937-D3A86FF5A93C}"/>
              </a:ext>
            </a:extLst>
          </p:cNvPr>
          <p:cNvSpPr txBox="1">
            <a:spLocks/>
          </p:cNvSpPr>
          <p:nvPr/>
        </p:nvSpPr>
        <p:spPr>
          <a:xfrm>
            <a:off x="6868088" y="6492875"/>
            <a:ext cx="2219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>
                <a:latin typeface="Sahel" panose="020B0603030804020204" pitchFamily="34" charset="-78"/>
                <a:cs typeface="Sahel" panose="020B0603030804020204" pitchFamily="34" charset="-78"/>
                <a:hlinkClick r:id="rId2"/>
              </a:rPr>
              <a:t>حسام محمدحسینی</a:t>
            </a:r>
            <a:endParaRPr lang="en-US" dirty="0">
              <a:latin typeface="Sahel" panose="020B0603030804020204" pitchFamily="34" charset="-78"/>
              <a:cs typeface="Sahel" panose="020B060303080402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DB1B1-FB4A-43CC-9703-55B73450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" y="6003699"/>
            <a:ext cx="522998" cy="79006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E9AC8A8-800B-45CD-9041-E56118BB35FD}"/>
              </a:ext>
            </a:extLst>
          </p:cNvPr>
          <p:cNvSpPr txBox="1">
            <a:spLocks/>
          </p:cNvSpPr>
          <p:nvPr/>
        </p:nvSpPr>
        <p:spPr>
          <a:xfrm>
            <a:off x="447301" y="6492874"/>
            <a:ext cx="2219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>
                <a:latin typeface="Sahel" panose="020B0603030804020204" pitchFamily="34" charset="-78"/>
                <a:cs typeface="Sahel" panose="020B0603030804020204" pitchFamily="34" charset="-78"/>
                <a:hlinkClick r:id="rId4"/>
              </a:rPr>
              <a:t>مدرسه پردازش و تحلیل دقیقه</a:t>
            </a:r>
            <a:endParaRPr lang="en-US" dirty="0">
              <a:latin typeface="Sahel" panose="020B0603030804020204" pitchFamily="34" charset="-78"/>
              <a:cs typeface="Sahel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87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-33010"/>
            <a:ext cx="8829964" cy="11430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b="1" dirty="0"/>
              <a:t>Tech stack</a:t>
            </a:r>
            <a:endParaRPr sz="32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504403"/>
            <a:ext cx="7289070" cy="36512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https://github.com/jorisvandenbossche/talks/blob/master/2017_INRIA_pandas/img/JakeVdP-ecosystem5.svg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63" y="673486"/>
            <a:ext cx="7910945" cy="59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3EBA-169C-4AAB-B511-442E5E48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C369-F0F2-4553-AFC6-D7CAB5254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A0535-7D13-4EDE-AF13-8D3C863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        MTN Irancell        #Irancell #ICDC2023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4107F-8835-4CFF-AE0B-A040BEBF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74" y="28074"/>
            <a:ext cx="6829925" cy="6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-33010"/>
            <a:ext cx="8829964" cy="11430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dirty="0"/>
              <a:t>“</a:t>
            </a:r>
            <a:r>
              <a:rPr lang="en-US" sz="2000" b="1" dirty="0"/>
              <a:t>If I have seen further, it is by standing on the shoulders of giants.”</a:t>
            </a:r>
            <a:br>
              <a:rPr lang="en-US" sz="2000" b="1" dirty="0"/>
            </a:br>
            <a:endParaRPr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4EBB2-E4A5-4E88-8587-5081ECE5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862"/>
            <a:ext cx="9144000" cy="51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-33010"/>
            <a:ext cx="8829964" cy="11430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b="1" dirty="0"/>
              <a:t>DS needs</a:t>
            </a:r>
            <a:endParaRPr sz="32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Hesam Mohammad-Hosseini        MTN </a:t>
            </a:r>
            <a:r>
              <a:rPr lang="en-US" dirty="0" err="1"/>
              <a:t>Irancell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D6C69-8688-49FB-BC74-B287A99F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-33010"/>
            <a:ext cx="8829964" cy="74469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 b="1" dirty="0"/>
              <a:t>Connecting</a:t>
            </a:r>
            <a:endParaRPr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4EBB2-E4A5-4E88-8587-5081ECE54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9" r="423"/>
          <a:stretch/>
        </p:blipFill>
        <p:spPr>
          <a:xfrm>
            <a:off x="4645891" y="851125"/>
            <a:ext cx="4178970" cy="235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62F8B-8538-4CF2-85ED-DDD2E191F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b="6605"/>
          <a:stretch/>
        </p:blipFill>
        <p:spPr>
          <a:xfrm>
            <a:off x="288756" y="711684"/>
            <a:ext cx="4178970" cy="24939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D4032D-7D14-48AA-834F-228F67BF6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2506" y="3437312"/>
            <a:ext cx="4332870" cy="32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7D56-2472-44A1-8173-85552B07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3BDEB7-3C0C-417A-AB85-10CE406E2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523" y="14268"/>
            <a:ext cx="6632380" cy="68437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9B9EE-04DA-44AF-A017-0D7B9257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https://x.com/Chandigarh_uni/status/1729537383836667953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708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A5781F-6ACB-4F31-9F88-A85A7A77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41" y="-306071"/>
            <a:ext cx="6605845" cy="7175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D166B-A98B-49B3-9CB8-C428D8C6A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5537" y="2710228"/>
            <a:ext cx="517495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Eng. </a:t>
            </a:r>
            <a:br>
              <a:rPr lang="en-US" dirty="0"/>
            </a:br>
            <a:r>
              <a:rPr lang="en-US" dirty="0"/>
              <a:t>Roadmap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73312-9E0C-4699-8EE2-E7310A4D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04275" y="6068481"/>
            <a:ext cx="3946359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https://github.com/data-burst/data-engineering-roadmap</a:t>
            </a:r>
            <a:endParaRPr lang="en-US" dirty="0"/>
          </a:p>
          <a:p>
            <a:r>
              <a:rPr lang="en-US" dirty="0">
                <a:hlinkClick r:id="rId4"/>
              </a:rPr>
              <a:t>https://roadmap.sh/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0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D185-0EB8-4680-A28C-4367A207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ADA3-2FDC-42EC-9821-E91A9925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27FD1-6611-4C91-92DC-C4979D4D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        MTN Irancell        #Irancell #ICDC2023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F56F0C5-2618-4156-BF32-900E22B4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" y="34925"/>
            <a:ext cx="4784558" cy="10572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27534-B540-418A-B15E-E17C7A13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8" y="0"/>
            <a:ext cx="4406900" cy="153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8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5027B1-1E7E-4728-8E9B-84D5F7FAD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4176"/>
            <a:ext cx="7988849" cy="581342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4000" y="6504403"/>
            <a:ext cx="871220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https://ryanswanstrom.com/2016/11/28/data-scientists-data-engineers-software-engineers-the-difference-according-to-linkedin/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81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-33010"/>
            <a:ext cx="8829964" cy="11430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b="1" dirty="0"/>
              <a:t>DS needs</a:t>
            </a:r>
            <a:endParaRPr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78" y="736600"/>
            <a:ext cx="4996522" cy="3727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D5BB72-2B8F-4DC4-9F52-B6FEA69599BA}"/>
              </a:ext>
            </a:extLst>
          </p:cNvPr>
          <p:cNvSpPr txBox="1"/>
          <p:nvPr/>
        </p:nvSpPr>
        <p:spPr>
          <a:xfrm>
            <a:off x="230909" y="1498600"/>
            <a:ext cx="35282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preprocessing (cleaning)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data </a:t>
            </a:r>
            <a:r>
              <a:rPr lang="en-US" dirty="0" err="1"/>
              <a:t>handeling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LLMs (Chatbots) could help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3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A8120E-5A16-4599-AD83-19DF5D3C9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91" y="64240"/>
            <a:ext cx="8929062" cy="67941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0747A-E67D-4151-BFA2-640EF863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68088" y="6492875"/>
            <a:ext cx="2219765" cy="365125"/>
          </a:xfrm>
        </p:spPr>
        <p:txBody>
          <a:bodyPr/>
          <a:lstStyle/>
          <a:p>
            <a:r>
              <a:rPr lang="fa-IR" dirty="0">
                <a:latin typeface="Sahel" panose="020B0603030804020204" pitchFamily="34" charset="-78"/>
                <a:cs typeface="Sahel" panose="020B0603030804020204" pitchFamily="34" charset="-78"/>
              </a:rPr>
              <a:t>حسام محمدحسینی</a:t>
            </a:r>
            <a:endParaRPr lang="en-US" dirty="0">
              <a:latin typeface="Sahel" panose="020B0603030804020204" pitchFamily="34" charset="-78"/>
              <a:cs typeface="Sahel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2D9C89-EC2F-4A70-88A3-92920BE3F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7" y="6003699"/>
            <a:ext cx="522998" cy="79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7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6FD3A7-6D72-47AA-A244-6D8091D3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6" y="0"/>
            <a:ext cx="8086712" cy="6653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CF37C-DBB6-4C2A-9708-E23EE628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43B9-08B7-467C-BF90-047AED943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9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CD8FA3-4A4C-4C04-BF51-685D71EC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806"/>
            <a:ext cx="8309811" cy="6692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DB38E-3CBE-464F-BC4A-24FBB8CC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1A5D0-2425-4747-8CD8-CBCFF995D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5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59A0-3C3C-4A0C-9756-66CD5424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Skill set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9C866-7590-4357-9642-410BD79E9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https://www.edureka.co/blog/data-analyst-vs-data-engineer-vs-data-scientist/</a:t>
            </a:r>
            <a:r>
              <a:rPr lang="en-US" dirty="0"/>
              <a:t>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46F99D3-7707-455E-BECA-45FACF54F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3932323"/>
              </p:ext>
            </p:extLst>
          </p:nvPr>
        </p:nvGraphicFramePr>
        <p:xfrm>
          <a:off x="457200" y="1600200"/>
          <a:ext cx="8357937" cy="4525963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2785979">
                  <a:extLst>
                    <a:ext uri="{9D8B030D-6E8A-4147-A177-3AD203B41FA5}">
                      <a16:colId xmlns:a16="http://schemas.microsoft.com/office/drawing/2014/main" val="3881072785"/>
                    </a:ext>
                  </a:extLst>
                </a:gridCol>
                <a:gridCol w="2785979">
                  <a:extLst>
                    <a:ext uri="{9D8B030D-6E8A-4147-A177-3AD203B41FA5}">
                      <a16:colId xmlns:a16="http://schemas.microsoft.com/office/drawing/2014/main" val="970740296"/>
                    </a:ext>
                  </a:extLst>
                </a:gridCol>
                <a:gridCol w="2785979">
                  <a:extLst>
                    <a:ext uri="{9D8B030D-6E8A-4147-A177-3AD203B41FA5}">
                      <a16:colId xmlns:a16="http://schemas.microsoft.com/office/drawing/2014/main" val="3126458828"/>
                    </a:ext>
                  </a:extLst>
                </a:gridCol>
              </a:tblGrid>
              <a:tr h="306845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Analyst</a:t>
                      </a:r>
                      <a:endParaRPr lang="en-US" sz="1500" dirty="0"/>
                    </a:p>
                  </a:txBody>
                  <a:tcPr marL="76711" marR="76711" marT="38356" marB="3835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Engineer</a:t>
                      </a:r>
                      <a:endParaRPr lang="en-US" sz="1500" dirty="0"/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Scientist</a:t>
                      </a:r>
                      <a:endParaRPr lang="en-US" sz="1500" dirty="0"/>
                    </a:p>
                  </a:txBody>
                  <a:tcPr marL="76711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01157701"/>
                  </a:ext>
                </a:extLst>
              </a:tr>
              <a:tr h="306845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Data Warehousing</a:t>
                      </a:r>
                    </a:p>
                  </a:txBody>
                  <a:tcPr marL="26636" marR="76711" marT="38356" marB="3835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Data Warehousing &amp; ETL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Statistical &amp; Analytical skills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14778278"/>
                  </a:ext>
                </a:extLst>
              </a:tr>
              <a:tr h="536979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Adobe &amp; Google Analytics</a:t>
                      </a:r>
                    </a:p>
                  </a:txBody>
                  <a:tcPr marL="26636" marR="76711" marT="38356" marB="3835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Advanced programming knowledge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Data Mining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85113940"/>
                  </a:ext>
                </a:extLst>
              </a:tr>
              <a:tr h="536979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Programming knowledge</a:t>
                      </a:r>
                    </a:p>
                  </a:txBody>
                  <a:tcPr marL="26636" marR="76711" marT="38356" marB="3835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Hadoop-based Analytics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Machine Learning &amp; Deep learning principles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2603538"/>
                  </a:ext>
                </a:extLst>
              </a:tr>
              <a:tr h="767112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Scripting &amp; Statistical skills</a:t>
                      </a:r>
                    </a:p>
                  </a:txBody>
                  <a:tcPr marL="26636" marR="76711" marT="38356" marB="3835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In-depth knowledge of SQL/ database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In-depth programming knowledge (SAS/R/ Python coding)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66302164"/>
                  </a:ext>
                </a:extLst>
              </a:tr>
              <a:tr h="76711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Reporting &amp; data visualization</a:t>
                      </a:r>
                    </a:p>
                  </a:txBody>
                  <a:tcPr marL="26636" marR="76711" marT="38356" marB="3835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Data architecture &amp; pipelining</a:t>
                      </a:r>
                      <a:br>
                        <a:rPr lang="en-US" sz="1500" dirty="0">
                          <a:effectLst/>
                        </a:rPr>
                      </a:br>
                      <a:endParaRPr lang="en-US" sz="1500" dirty="0">
                        <a:effectLst/>
                      </a:endParaRP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 Hadoop-based analytics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08229566"/>
                  </a:ext>
                </a:extLst>
              </a:tr>
              <a:tr h="76711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SQL/ database knowledge</a:t>
                      </a:r>
                    </a:p>
                  </a:txBody>
                  <a:tcPr marL="26636" marR="76711" marT="38356" marB="3835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Machine learning concept knowledge</a:t>
                      </a:r>
                      <a:br>
                        <a:rPr lang="en-US" sz="1500" dirty="0">
                          <a:effectLst/>
                        </a:rPr>
                      </a:br>
                      <a:endParaRPr lang="en-US" sz="1500" dirty="0">
                        <a:effectLst/>
                      </a:endParaRP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 Data optimization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0680783"/>
                  </a:ext>
                </a:extLst>
              </a:tr>
              <a:tr h="53697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Spread-Sheet knowledge</a:t>
                      </a:r>
                    </a:p>
                  </a:txBody>
                  <a:tcPr marL="26636" marR="76711" marT="38356" marB="3835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Scripting, reporting &amp; data visualization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 Decision making and soft skills</a:t>
                      </a:r>
                    </a:p>
                  </a:txBody>
                  <a:tcPr marL="26636" marR="76711" marT="38356" marB="38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92324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453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59A0-3C3C-4A0C-9756-66CD5424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Roles and Responsibilities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5582CBD-80CE-4A1F-AB79-E43AB99BD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59154"/>
              </p:ext>
            </p:extLst>
          </p:nvPr>
        </p:nvGraphicFramePr>
        <p:xfrm>
          <a:off x="304800" y="1668621"/>
          <a:ext cx="8382000" cy="41148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325104153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3800685897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3934185070"/>
                    </a:ext>
                  </a:extLst>
                </a:gridCol>
              </a:tblGrid>
              <a:tr h="23375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Data Analyst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Data Engineer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Data Scientist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198256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Pre-processing and data gathering</a:t>
                      </a:r>
                    </a:p>
                  </a:txBody>
                  <a:tcPr marL="317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Develop, test &amp; maintain architectures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 Responsible for developing Operational Models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1573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Emphasis on representing data via reporting and visualization</a:t>
                      </a:r>
                    </a:p>
                  </a:txBody>
                  <a:tcPr marL="317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Understand programming and its complexity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 Carry out data analytics and optimization using machine learning &amp; deep learning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31269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Responsible for statistical analysis &amp; data interpretation</a:t>
                      </a:r>
                    </a:p>
                  </a:txBody>
                  <a:tcPr marL="317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Deploy ML &amp; statistical models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Involved in strategic planning for data analytics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6931520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Ensures data acquisition &amp; maintenance</a:t>
                      </a:r>
                    </a:p>
                  </a:txBody>
                  <a:tcPr marL="317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Building pipelines for various ETL operations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Integrate data &amp; perform ad-hoc analysis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7573458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Optimize Statistical Efficiency &amp; Quality</a:t>
                      </a:r>
                    </a:p>
                  </a:txBody>
                  <a:tcPr marL="317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Ensures data accuracy and flexibility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Fill in the gap between the stakeholders and customer</a:t>
                      </a:r>
                    </a:p>
                  </a:txBody>
                  <a:tcPr marL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885785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9C866-7590-4357-9642-410BD79E9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https://www.edureka.co/blog/data-analyst-vs-data-engineer-vs-data-scientist/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596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FB31-8F28-4065-BD4B-090C79B0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6CE9-D460-4788-B7BA-875C563BB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fa-IR" sz="4000" dirty="0"/>
          </a:p>
          <a:p>
            <a:pPr marL="0" indent="0" algn="ctr">
              <a:buNone/>
            </a:pPr>
            <a:endParaRPr lang="fa-IR" sz="4000" dirty="0"/>
          </a:p>
          <a:p>
            <a:pPr marL="0" indent="0" algn="ctr">
              <a:buNone/>
            </a:pPr>
            <a:r>
              <a:rPr lang="fa-IR" sz="4800" dirty="0"/>
              <a:t>سوال و جواب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0AF78-DA19-445F-B920-2EFEA109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32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7301-7DC7-44B3-B6CA-86B24EF82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effect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FB9E08-1608-4A32-8EF2-D6524CD17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516" y="1485181"/>
            <a:ext cx="8229600" cy="4306823"/>
          </a:xfrm>
        </p:spPr>
      </p:pic>
    </p:spTree>
    <p:extLst>
      <p:ext uri="{BB962C8B-B14F-4D97-AF65-F5344CB8AC3E}">
        <p14:creationId xmlns:p14="http://schemas.microsoft.com/office/powerpoint/2010/main" val="858085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428D-5BE0-445D-9EC9-3D62856F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3E0C7-F7A1-4982-99D4-06B116013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184" y="198552"/>
            <a:ext cx="6611639" cy="6305851"/>
          </a:xfrm>
        </p:spPr>
      </p:pic>
    </p:spTree>
    <p:extLst>
      <p:ext uri="{BB962C8B-B14F-4D97-AF65-F5344CB8AC3E}">
        <p14:creationId xmlns:p14="http://schemas.microsoft.com/office/powerpoint/2010/main" val="373214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59-FE8F-4A88-9955-EC5EE69D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Skills  on </a:t>
            </a:r>
            <a:r>
              <a:rPr lang="en-US" dirty="0" err="1"/>
              <a:t>denmand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53DD-FF0E-440B-B29F-C0D32BFC6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B6E62-E2ED-48C6-B1AB-BF4ED36B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https://www.weforum.org/publications/the-future-of-jobs-report-2025/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DFB9C-739F-4289-9234-66EB5A08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688"/>
            <a:ext cx="9144000" cy="40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9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6934-9A0A-4A3C-9DC4-BB7C4E73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0C99-D068-4657-B3BE-2726F3E68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8099A5-04B9-451B-AF89-52B465E9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7603"/>
            <a:ext cx="8483600" cy="68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7FDA-5B54-4EA7-8481-00EF03D0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C9908-73ED-42E0-8916-A297119A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EE408-E421-429C-9622-F604E58D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0"/>
            <a:ext cx="8788400" cy="110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0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C4DB-3570-4113-8C1A-A8D25DA7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A5356-23E9-4554-8DA4-3E54E375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35307-2F2B-44BD-8029-B2258F30E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Hesam Mohammad-Hosseini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AC738-F3CC-4D29-A91B-BF049FB3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-4165600"/>
            <a:ext cx="8788400" cy="110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1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28A6-15CB-4E19-A4DE-9E76317B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DBE6B-53B0-4172-8DFF-931A3611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EB3F5-3D8A-4C2B-A37A-0EBA4265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" y="152399"/>
            <a:ext cx="9091873" cy="66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0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-33010"/>
            <a:ext cx="8829964" cy="11430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b="1" dirty="0"/>
              <a:t>DS needs</a:t>
            </a:r>
            <a:endParaRPr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61"/>
            <a:ext cx="8756073" cy="6532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A2E759-06AB-4AE1-9293-1C1AD4D80B4A}"/>
              </a:ext>
            </a:extLst>
          </p:cNvPr>
          <p:cNvSpPr txBox="1"/>
          <p:nvPr/>
        </p:nvSpPr>
        <p:spPr>
          <a:xfrm>
            <a:off x="304800" y="6513813"/>
            <a:ext cx="9383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https://microsoft.github.io/azureml-ops-accelerator/1-MLOpsFoundation/2-SkillsRolesAndResponsibilities/1-AdoptingDSProcess.html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78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-33010"/>
            <a:ext cx="8829964" cy="11430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b="1" dirty="0"/>
              <a:t>Data Science needs</a:t>
            </a:r>
            <a:endParaRPr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" y="787410"/>
            <a:ext cx="9144000" cy="57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7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431</Words>
  <Application>Microsoft Office PowerPoint</Application>
  <PresentationFormat>On-screen Show (4:3)</PresentationFormat>
  <Paragraphs>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Irancell</vt:lpstr>
      <vt:lpstr>Sahel</vt:lpstr>
      <vt:lpstr>Office Theme</vt:lpstr>
      <vt:lpstr>Data analyst vs Data Engineer  Roadmap and more</vt:lpstr>
      <vt:lpstr>PowerPoint Presentation</vt:lpstr>
      <vt:lpstr>Data Skills  on denmand</vt:lpstr>
      <vt:lpstr>PowerPoint Presentation</vt:lpstr>
      <vt:lpstr>PowerPoint Presentation</vt:lpstr>
      <vt:lpstr>PowerPoint Presentation</vt:lpstr>
      <vt:lpstr>PowerPoint Presentation</vt:lpstr>
      <vt:lpstr>DS needs</vt:lpstr>
      <vt:lpstr>Data Science needs</vt:lpstr>
      <vt:lpstr>Tech stack</vt:lpstr>
      <vt:lpstr>PowerPoint Presentation</vt:lpstr>
      <vt:lpstr>“If I have seen further, it is by standing on the shoulders of giants.” </vt:lpstr>
      <vt:lpstr>DS needs</vt:lpstr>
      <vt:lpstr>Connecting</vt:lpstr>
      <vt:lpstr>PowerPoint Presentation</vt:lpstr>
      <vt:lpstr>Data Eng.  Roadmap</vt:lpstr>
      <vt:lpstr>PowerPoint Presentation</vt:lpstr>
      <vt:lpstr>PowerPoint Presentation</vt:lpstr>
      <vt:lpstr>DS needs</vt:lpstr>
      <vt:lpstr>PowerPoint Presentation</vt:lpstr>
      <vt:lpstr>PowerPoint Presentation</vt:lpstr>
      <vt:lpstr>Skill set</vt:lpstr>
      <vt:lpstr>Roles and Responsibilities</vt:lpstr>
      <vt:lpstr>PowerPoint Presentation</vt:lpstr>
      <vt:lpstr>Al effect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ICDC program</dc:title>
  <dc:creator>Hesam Mohammad Hosseini</dc:creator>
  <cp:keywords/>
  <cp:lastModifiedBy>Hesam Mohammad Hosseini [ MTNIrancell - MKT ]</cp:lastModifiedBy>
  <cp:revision>56</cp:revision>
  <dcterms:created xsi:type="dcterms:W3CDTF">2023-08-20T14:14:57Z</dcterms:created>
  <dcterms:modified xsi:type="dcterms:W3CDTF">2025-05-04T16:23:44Z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Aug 21, 2023</vt:lpwstr>
  </property>
  <property fmtid="{D5CDD505-2E9C-101B-9397-08002B2CF9AE}" pid="3" name="output">
    <vt:lpwstr/>
  </property>
</Properties>
</file>